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4" r:id="rId4"/>
    <p:sldId id="263" r:id="rId5"/>
    <p:sldId id="262" r:id="rId6"/>
    <p:sldId id="302" r:id="rId7"/>
    <p:sldId id="260" r:id="rId8"/>
    <p:sldId id="303" r:id="rId9"/>
    <p:sldId id="267" r:id="rId10"/>
    <p:sldId id="271" r:id="rId11"/>
    <p:sldId id="274" r:id="rId12"/>
    <p:sldId id="273" r:id="rId13"/>
    <p:sldId id="272" r:id="rId14"/>
    <p:sldId id="268" r:id="rId15"/>
    <p:sldId id="269" r:id="rId16"/>
    <p:sldId id="304" r:id="rId17"/>
    <p:sldId id="305" r:id="rId18"/>
    <p:sldId id="275" r:id="rId19"/>
    <p:sldId id="279" r:id="rId20"/>
    <p:sldId id="283" r:id="rId21"/>
    <p:sldId id="282" r:id="rId22"/>
    <p:sldId id="284" r:id="rId23"/>
    <p:sldId id="280" r:id="rId24"/>
    <p:sldId id="285" r:id="rId25"/>
    <p:sldId id="288" r:id="rId26"/>
    <p:sldId id="289" r:id="rId27"/>
    <p:sldId id="290" r:id="rId28"/>
    <p:sldId id="291" r:id="rId29"/>
    <p:sldId id="292" r:id="rId30"/>
    <p:sldId id="259" r:id="rId31"/>
    <p:sldId id="293" r:id="rId32"/>
    <p:sldId id="294" r:id="rId33"/>
    <p:sldId id="295" r:id="rId34"/>
    <p:sldId id="296" r:id="rId35"/>
    <p:sldId id="299" r:id="rId36"/>
    <p:sldId id="297" r:id="rId37"/>
    <p:sldId id="287" r:id="rId38"/>
    <p:sldId id="300" r:id="rId39"/>
    <p:sldId id="286" r:id="rId40"/>
    <p:sldId id="301" r:id="rId41"/>
    <p:sldId id="27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5827"/>
  </p:normalViewPr>
  <p:slideViewPr>
    <p:cSldViewPr snapToGrid="0" snapToObjects="1">
      <p:cViewPr varScale="1">
        <p:scale>
          <a:sx n="103" d="100"/>
          <a:sy n="103" d="100"/>
        </p:scale>
        <p:origin x="18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95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76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27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90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8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69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06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39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08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3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ppliedgeophysics.berkeley.edu/gravity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ppliedgeophysics.berkeley.edu/gravity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ppliedgeophysics.berkeley.edu/gravity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BCE65E-DEB4-7548-B759-88A3891A4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1646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9B49DE-6CBC-7A4E-A09C-CE6C620A0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1642" y="814191"/>
            <a:ext cx="3089753" cy="909529"/>
          </a:xfrm>
        </p:spPr>
        <p:txBody>
          <a:bodyPr>
            <a:normAutofit/>
          </a:bodyPr>
          <a:lstStyle/>
          <a:p>
            <a:r>
              <a:rPr lang="en-US" dirty="0"/>
              <a:t>Gravity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5E371-A26F-E540-AA6B-962A7A88D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9636" y="1830996"/>
            <a:ext cx="2851759" cy="706915"/>
          </a:xfrm>
        </p:spPr>
        <p:txBody>
          <a:bodyPr>
            <a:normAutofit/>
          </a:bodyPr>
          <a:lstStyle/>
          <a:p>
            <a:r>
              <a:rPr lang="en-US" i="1" dirty="0"/>
              <a:t>Or, why an apple falls from a tree…</a:t>
            </a:r>
          </a:p>
        </p:txBody>
      </p:sp>
    </p:spTree>
    <p:extLst>
      <p:ext uri="{BB962C8B-B14F-4D97-AF65-F5344CB8AC3E}">
        <p14:creationId xmlns:p14="http://schemas.microsoft.com/office/powerpoint/2010/main" val="3851066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3357CD-B03F-4043-AF74-6A74F7B2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" y="127131"/>
            <a:ext cx="10515600" cy="812322"/>
          </a:xfrm>
        </p:spPr>
        <p:txBody>
          <a:bodyPr/>
          <a:lstStyle/>
          <a:p>
            <a:r>
              <a:rPr lang="en-US" dirty="0"/>
              <a:t>The Geoid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2F15BF-A566-C14E-B26E-6C9424FB34D6}"/>
              </a:ext>
            </a:extLst>
          </p:cNvPr>
          <p:cNvSpPr txBox="1">
            <a:spLocks/>
          </p:cNvSpPr>
          <p:nvPr/>
        </p:nvSpPr>
        <p:spPr>
          <a:xfrm>
            <a:off x="275573" y="939453"/>
            <a:ext cx="11078227" cy="5237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are the variables? I.e. what causes these variations?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59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3357CD-B03F-4043-AF74-6A74F7B2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" y="127131"/>
            <a:ext cx="10515600" cy="812322"/>
          </a:xfrm>
        </p:spPr>
        <p:txBody>
          <a:bodyPr/>
          <a:lstStyle/>
          <a:p>
            <a:r>
              <a:rPr lang="en-US" dirty="0"/>
              <a:t>The Geoid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2F15BF-A566-C14E-B26E-6C9424FB34D6}"/>
              </a:ext>
            </a:extLst>
          </p:cNvPr>
          <p:cNvSpPr txBox="1">
            <a:spLocks/>
          </p:cNvSpPr>
          <p:nvPr/>
        </p:nvSpPr>
        <p:spPr>
          <a:xfrm>
            <a:off x="275573" y="939453"/>
            <a:ext cx="11078227" cy="5237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are the variables? </a:t>
            </a:r>
          </a:p>
          <a:p>
            <a:pPr lvl="1"/>
            <a:r>
              <a:rPr lang="en-US" dirty="0"/>
              <a:t>Earth’s flattening due to rotation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8341D-1FC8-3842-A0F2-D240911C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636" y="2019647"/>
            <a:ext cx="5626100" cy="3898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0FACF2-730C-EF46-BF4C-F6DEB155A716}"/>
              </a:ext>
            </a:extLst>
          </p:cNvPr>
          <p:cNvSpPr txBox="1"/>
          <p:nvPr/>
        </p:nvSpPr>
        <p:spPr>
          <a:xfrm>
            <a:off x="8605382" y="4492246"/>
            <a:ext cx="3236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http://appliedgeophysics.berkeley.edu/gravity/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AB9DF1-79FC-6F46-8C7E-3D6DB17A71F7}"/>
              </a:ext>
            </a:extLst>
          </p:cNvPr>
          <p:cNvSpPr txBox="1"/>
          <p:nvPr/>
        </p:nvSpPr>
        <p:spPr>
          <a:xfrm>
            <a:off x="245909" y="3766874"/>
            <a:ext cx="32317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Gravity is stronger at the poles due to being closer to the center of mass of the earth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Q. What about the extra mass at the equator?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26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3357CD-B03F-4043-AF74-6A74F7B2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" y="127131"/>
            <a:ext cx="10515600" cy="812322"/>
          </a:xfrm>
        </p:spPr>
        <p:txBody>
          <a:bodyPr/>
          <a:lstStyle/>
          <a:p>
            <a:r>
              <a:rPr lang="en-US" dirty="0"/>
              <a:t>The Geoid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2F15BF-A566-C14E-B26E-6C9424FB34D6}"/>
              </a:ext>
            </a:extLst>
          </p:cNvPr>
          <p:cNvSpPr txBox="1">
            <a:spLocks/>
          </p:cNvSpPr>
          <p:nvPr/>
        </p:nvSpPr>
        <p:spPr>
          <a:xfrm>
            <a:off x="275573" y="939453"/>
            <a:ext cx="11078227" cy="5237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are the variables? </a:t>
            </a:r>
          </a:p>
          <a:p>
            <a:pPr lvl="1"/>
            <a:r>
              <a:rPr lang="en-US" dirty="0"/>
              <a:t>Earth’s flattening due to rotation</a:t>
            </a:r>
          </a:p>
          <a:p>
            <a:pPr lvl="1"/>
            <a:r>
              <a:rPr lang="en-US" dirty="0"/>
              <a:t>Centrifugal acceleration due to rotation (acts opposite </a:t>
            </a:r>
            <a:r>
              <a:rPr lang="en-US" i="1" dirty="0"/>
              <a:t>g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BA100-3171-EA4A-AB5D-D8683401C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719" y="2679065"/>
            <a:ext cx="4757281" cy="3239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70F64C-D535-3546-9896-3A312F966E83}"/>
              </a:ext>
            </a:extLst>
          </p:cNvPr>
          <p:cNvSpPr txBox="1"/>
          <p:nvPr/>
        </p:nvSpPr>
        <p:spPr>
          <a:xfrm>
            <a:off x="6951945" y="2830882"/>
            <a:ext cx="2617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centrifugal acceleration cancels out a portion of </a:t>
            </a:r>
            <a:r>
              <a:rPr lang="en-US" i="1" dirty="0"/>
              <a:t>g</a:t>
            </a:r>
          </a:p>
          <a:p>
            <a:pPr algn="ctr"/>
            <a:endParaRPr lang="en-US" i="1" dirty="0"/>
          </a:p>
          <a:p>
            <a:pPr algn="ctr"/>
            <a:r>
              <a:rPr lang="en-US" i="1" dirty="0"/>
              <a:t>Q. What is the functional form of a</a:t>
            </a:r>
            <a:r>
              <a:rPr lang="en-US" i="1" baseline="-25000" dirty="0"/>
              <a:t>c</a:t>
            </a:r>
            <a:r>
              <a:rPr lang="en-US" i="1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2EAED-4A7A-CB40-9828-3F3F680020D9}"/>
              </a:ext>
            </a:extLst>
          </p:cNvPr>
          <p:cNvSpPr txBox="1"/>
          <p:nvPr/>
        </p:nvSpPr>
        <p:spPr>
          <a:xfrm>
            <a:off x="1057405" y="6167672"/>
            <a:ext cx="47572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farside.ph.utexas.edu</a:t>
            </a:r>
            <a:r>
              <a:rPr lang="en-US" sz="1200" dirty="0"/>
              <a:t>/teaching/336k/</a:t>
            </a:r>
            <a:r>
              <a:rPr lang="en-US" sz="1200" dirty="0" err="1"/>
              <a:t>Newtonhtml</a:t>
            </a:r>
            <a:r>
              <a:rPr lang="en-US" sz="1200" dirty="0"/>
              <a:t>/node57.html</a:t>
            </a:r>
          </a:p>
        </p:txBody>
      </p:sp>
    </p:spTree>
    <p:extLst>
      <p:ext uri="{BB962C8B-B14F-4D97-AF65-F5344CB8AC3E}">
        <p14:creationId xmlns:p14="http://schemas.microsoft.com/office/powerpoint/2010/main" val="2507693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3357CD-B03F-4043-AF74-6A74F7B2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" y="127131"/>
            <a:ext cx="10515600" cy="812322"/>
          </a:xfrm>
        </p:spPr>
        <p:txBody>
          <a:bodyPr/>
          <a:lstStyle/>
          <a:p>
            <a:r>
              <a:rPr lang="en-US" dirty="0"/>
              <a:t>The Geoid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F1B90D-D8BB-AF47-A79C-7422C4153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109" y="3030035"/>
            <a:ext cx="9116430" cy="16007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5E47B0-2218-AA41-ACBB-FA93546D0370}"/>
              </a:ext>
            </a:extLst>
          </p:cNvPr>
          <p:cNvSpPr txBox="1"/>
          <p:nvPr/>
        </p:nvSpPr>
        <p:spPr>
          <a:xfrm>
            <a:off x="8605382" y="4492246"/>
            <a:ext cx="3236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http://appliedgeophysics.berkeley.edu/gravity/</a:t>
            </a:r>
            <a:endParaRPr lang="en-US" sz="1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2F15BF-A566-C14E-B26E-6C9424FB34D6}"/>
              </a:ext>
            </a:extLst>
          </p:cNvPr>
          <p:cNvSpPr txBox="1">
            <a:spLocks/>
          </p:cNvSpPr>
          <p:nvPr/>
        </p:nvSpPr>
        <p:spPr>
          <a:xfrm>
            <a:off x="275573" y="939453"/>
            <a:ext cx="11078227" cy="5237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are the variables? </a:t>
            </a:r>
          </a:p>
          <a:p>
            <a:pPr lvl="1"/>
            <a:r>
              <a:rPr lang="en-US" dirty="0"/>
              <a:t>Earth’s flattening due to rotation</a:t>
            </a:r>
          </a:p>
          <a:p>
            <a:pPr lvl="1"/>
            <a:r>
              <a:rPr lang="en-US" dirty="0"/>
              <a:t>Centrifugal acceleration due to rotation (acts opposite </a:t>
            </a:r>
            <a:r>
              <a:rPr lang="en-US" i="1" dirty="0"/>
              <a:t>g</a:t>
            </a:r>
            <a:r>
              <a:rPr lang="en-US" dirty="0"/>
              <a:t>)</a:t>
            </a:r>
          </a:p>
          <a:p>
            <a:r>
              <a:rPr lang="en-US" dirty="0"/>
              <a:t>These result in a latitude dependence, i.e. ellipsoidal geoid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9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2723-CDDD-784C-BFC2-5680160A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" y="127131"/>
            <a:ext cx="10515600" cy="812322"/>
          </a:xfrm>
        </p:spPr>
        <p:txBody>
          <a:bodyPr/>
          <a:lstStyle/>
          <a:p>
            <a:r>
              <a:rPr lang="en-US" dirty="0"/>
              <a:t>The Geoid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3E8-507D-C74D-A6C8-6EE61AD46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73" y="939453"/>
            <a:ext cx="11078227" cy="5237510"/>
          </a:xfrm>
        </p:spPr>
        <p:txBody>
          <a:bodyPr/>
          <a:lstStyle/>
          <a:p>
            <a:r>
              <a:rPr lang="en-US" dirty="0"/>
              <a:t>The geoid is an equipotential surface; i.e. </a:t>
            </a:r>
            <a:r>
              <a:rPr lang="en-US" i="1" dirty="0"/>
              <a:t>V</a:t>
            </a:r>
            <a:r>
              <a:rPr lang="en-US" dirty="0"/>
              <a:t> = constant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A1F44-C7F1-B04A-BFEE-21668A4B1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72" y="1500807"/>
            <a:ext cx="5848525" cy="3609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F796D7-98FC-E842-848C-51D46049BA69}"/>
              </a:ext>
            </a:extLst>
          </p:cNvPr>
          <p:cNvSpPr txBox="1"/>
          <p:nvPr/>
        </p:nvSpPr>
        <p:spPr>
          <a:xfrm>
            <a:off x="6577297" y="1703540"/>
            <a:ext cx="477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local vertical direction (i.e. local gravity acceleration direction) varies as the potential varies </a:t>
            </a:r>
          </a:p>
        </p:txBody>
      </p:sp>
    </p:spTree>
    <p:extLst>
      <p:ext uri="{BB962C8B-B14F-4D97-AF65-F5344CB8AC3E}">
        <p14:creationId xmlns:p14="http://schemas.microsoft.com/office/powerpoint/2010/main" val="2124447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2723-CDDD-784C-BFC2-5680160A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" y="127131"/>
            <a:ext cx="10515600" cy="812322"/>
          </a:xfrm>
        </p:spPr>
        <p:txBody>
          <a:bodyPr/>
          <a:lstStyle/>
          <a:p>
            <a:r>
              <a:rPr lang="en-US" dirty="0"/>
              <a:t>The Geoid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3E8-507D-C74D-A6C8-6EE61AD46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73" y="939453"/>
            <a:ext cx="11078227" cy="5237510"/>
          </a:xfrm>
        </p:spPr>
        <p:txBody>
          <a:bodyPr/>
          <a:lstStyle/>
          <a:p>
            <a:r>
              <a:rPr lang="en-US" dirty="0"/>
              <a:t>The geoid is an equipotential surface; i.e. </a:t>
            </a:r>
            <a:r>
              <a:rPr lang="en-US" i="1" dirty="0"/>
              <a:t>V</a:t>
            </a:r>
            <a:r>
              <a:rPr lang="en-US" dirty="0"/>
              <a:t> = constant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A1F44-C7F1-B04A-BFEE-21668A4B1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72" y="1500807"/>
            <a:ext cx="5848525" cy="3609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F796D7-98FC-E842-848C-51D46049BA69}"/>
              </a:ext>
            </a:extLst>
          </p:cNvPr>
          <p:cNvSpPr txBox="1"/>
          <p:nvPr/>
        </p:nvSpPr>
        <p:spPr>
          <a:xfrm>
            <a:off x="6577297" y="1703540"/>
            <a:ext cx="47765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local vertical direction (i.e. local gravity acceleration direction) varies as the potential varies away from the ellipsoid</a:t>
            </a:r>
          </a:p>
          <a:p>
            <a:endParaRPr lang="en-US" sz="2400" dirty="0"/>
          </a:p>
          <a:p>
            <a:r>
              <a:rPr lang="en-US" sz="2400" dirty="0"/>
              <a:t>This is known as “deflection of the vertical”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CD30A2-B1DE-9645-A61E-927C8D231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093" y="4304123"/>
            <a:ext cx="5014064" cy="194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3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2723-CDDD-784C-BFC2-5680160A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" y="127131"/>
            <a:ext cx="10515600" cy="812322"/>
          </a:xfrm>
        </p:spPr>
        <p:txBody>
          <a:bodyPr/>
          <a:lstStyle/>
          <a:p>
            <a:r>
              <a:rPr lang="en-US" dirty="0"/>
              <a:t>The Geoid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3E8-507D-C74D-A6C8-6EE61AD46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73" y="939453"/>
            <a:ext cx="11078227" cy="5237510"/>
          </a:xfrm>
        </p:spPr>
        <p:txBody>
          <a:bodyPr/>
          <a:lstStyle/>
          <a:p>
            <a:r>
              <a:rPr lang="en-US" dirty="0"/>
              <a:t>The geoid is an equipotential surface; i.e. </a:t>
            </a:r>
            <a:r>
              <a:rPr lang="en-US" i="1" dirty="0"/>
              <a:t>V</a:t>
            </a:r>
            <a:r>
              <a:rPr lang="en-US" dirty="0"/>
              <a:t> = constant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A1F44-C7F1-B04A-BFEE-21668A4B1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72" y="1500807"/>
            <a:ext cx="5848525" cy="3609375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6EBBEA6-8741-794A-BE12-68704E1E9C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9931" b="19176"/>
          <a:stretch/>
        </p:blipFill>
        <p:spPr>
          <a:xfrm>
            <a:off x="6292480" y="1290206"/>
            <a:ext cx="5899520" cy="488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77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2723-CDDD-784C-BFC2-5680160A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" y="127131"/>
            <a:ext cx="10515600" cy="812322"/>
          </a:xfrm>
        </p:spPr>
        <p:txBody>
          <a:bodyPr/>
          <a:lstStyle/>
          <a:p>
            <a:r>
              <a:rPr lang="en-US" dirty="0"/>
              <a:t>The Geoid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3E8-507D-C74D-A6C8-6EE61AD46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73" y="939453"/>
            <a:ext cx="11078227" cy="5237510"/>
          </a:xfrm>
        </p:spPr>
        <p:txBody>
          <a:bodyPr/>
          <a:lstStyle/>
          <a:p>
            <a:r>
              <a:rPr lang="en-US" dirty="0"/>
              <a:t>The geoid is an equipotential surface; i.e. </a:t>
            </a:r>
            <a:r>
              <a:rPr lang="en-US" i="1" dirty="0"/>
              <a:t>V</a:t>
            </a:r>
            <a:r>
              <a:rPr lang="en-US" dirty="0"/>
              <a:t> = constant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A1F44-C7F1-B04A-BFEE-21668A4B1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72" y="1500807"/>
            <a:ext cx="5848525" cy="3609375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6EBBEA6-8741-794A-BE12-68704E1E9C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9931" b="19176"/>
          <a:stretch/>
        </p:blipFill>
        <p:spPr>
          <a:xfrm>
            <a:off x="6292480" y="1290206"/>
            <a:ext cx="5899520" cy="48867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D8C70E-EE6F-674E-89AA-7B19E48864CD}"/>
              </a:ext>
            </a:extLst>
          </p:cNvPr>
          <p:cNvSpPr txBox="1"/>
          <p:nvPr/>
        </p:nvSpPr>
        <p:spPr>
          <a:xfrm>
            <a:off x="502172" y="5787025"/>
            <a:ext cx="464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Q. What is causing these variations?</a:t>
            </a:r>
          </a:p>
        </p:txBody>
      </p:sp>
    </p:spTree>
    <p:extLst>
      <p:ext uri="{BB962C8B-B14F-4D97-AF65-F5344CB8AC3E}">
        <p14:creationId xmlns:p14="http://schemas.microsoft.com/office/powerpoint/2010/main" val="357157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2723-CDDD-784C-BFC2-5680160A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" y="127131"/>
            <a:ext cx="10515600" cy="812322"/>
          </a:xfrm>
        </p:spPr>
        <p:txBody>
          <a:bodyPr/>
          <a:lstStyle/>
          <a:p>
            <a:r>
              <a:rPr lang="en-US" dirty="0"/>
              <a:t>The Geoid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3E8-507D-C74D-A6C8-6EE61AD46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73" y="939453"/>
            <a:ext cx="11078227" cy="5237510"/>
          </a:xfrm>
        </p:spPr>
        <p:txBody>
          <a:bodyPr/>
          <a:lstStyle/>
          <a:p>
            <a:r>
              <a:rPr lang="en-US" dirty="0"/>
              <a:t>The geoid is an equipotential surface; i.e. </a:t>
            </a:r>
            <a:r>
              <a:rPr lang="en-US" i="1" dirty="0"/>
              <a:t>V</a:t>
            </a:r>
            <a:r>
              <a:rPr lang="en-US" dirty="0"/>
              <a:t> = constant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796D7-98FC-E842-848C-51D46049BA69}"/>
              </a:ext>
            </a:extLst>
          </p:cNvPr>
          <p:cNvSpPr txBox="1"/>
          <p:nvPr/>
        </p:nvSpPr>
        <p:spPr>
          <a:xfrm>
            <a:off x="6577297" y="1703540"/>
            <a:ext cx="47765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local vertical direction (i.e. local gravity acceleration direction) varies as the potential varies away from the ellipsoid</a:t>
            </a:r>
          </a:p>
          <a:p>
            <a:endParaRPr lang="en-US" sz="2400" dirty="0"/>
          </a:p>
          <a:p>
            <a:r>
              <a:rPr lang="en-US" sz="2400" dirty="0"/>
              <a:t>This is known as “deflection of the vertical”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CD30A2-B1DE-9645-A61E-927C8D231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093" y="4304123"/>
            <a:ext cx="5014064" cy="1949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4EE2A7-B976-B744-B1A2-6732C3BE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2" y="1893605"/>
            <a:ext cx="5803900" cy="379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6681D8-46BC-9544-AB61-A3D6E0BF1BC9}"/>
              </a:ext>
            </a:extLst>
          </p:cNvPr>
          <p:cNvSpPr txBox="1"/>
          <p:nvPr/>
        </p:nvSpPr>
        <p:spPr>
          <a:xfrm>
            <a:off x="838200" y="5564602"/>
            <a:ext cx="277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Undersea volcano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1398F-DAB5-B042-8109-8E424816F58D}"/>
              </a:ext>
            </a:extLst>
          </p:cNvPr>
          <p:cNvSpPr txBox="1"/>
          <p:nvPr/>
        </p:nvSpPr>
        <p:spPr>
          <a:xfrm>
            <a:off x="2918217" y="5279080"/>
            <a:ext cx="3236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http://appliedgeophysics.berkeley.edu/gravity/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55201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11F5-AC6C-C341-9FB0-4DD24E80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78" y="155061"/>
            <a:ext cx="10515600" cy="784053"/>
          </a:xfrm>
        </p:spPr>
        <p:txBody>
          <a:bodyPr/>
          <a:lstStyle/>
          <a:p>
            <a:r>
              <a:rPr lang="en-US" dirty="0"/>
              <a:t>How to measure the geoid?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1854F-2F49-0645-ABCC-2FC1F15D0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025611"/>
            <a:ext cx="10995454" cy="5151352"/>
          </a:xfrm>
        </p:spPr>
        <p:txBody>
          <a:bodyPr/>
          <a:lstStyle/>
          <a:p>
            <a:r>
              <a:rPr lang="en-US" dirty="0"/>
              <a:t>Satellite tracking + ground measurements + integration</a:t>
            </a:r>
          </a:p>
          <a:p>
            <a:r>
              <a:rPr lang="en-US" dirty="0"/>
              <a:t>Iterative process to refine the geoid then re-estimate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AEC4C4-B679-0A46-A894-23B0340D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420" y="2298700"/>
            <a:ext cx="25273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2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48F2-E340-B84D-BF03-D0837F10A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29" y="202287"/>
            <a:ext cx="10515600" cy="737165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- The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32373-B2BC-754B-AEAB-AF8294EAC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85" y="1189973"/>
            <a:ext cx="10927915" cy="4986990"/>
          </a:xfrm>
        </p:spPr>
        <p:txBody>
          <a:bodyPr/>
          <a:lstStyle/>
          <a:p>
            <a:r>
              <a:rPr lang="en-US" dirty="0"/>
              <a:t>One component of gravity is a force between two objects with mass: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30FFA-14F7-764E-A1EB-6717BA09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189" y="1969370"/>
            <a:ext cx="27305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11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11F5-AC6C-C341-9FB0-4DD24E80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78" y="155061"/>
            <a:ext cx="10515600" cy="784053"/>
          </a:xfrm>
        </p:spPr>
        <p:txBody>
          <a:bodyPr/>
          <a:lstStyle/>
          <a:p>
            <a:r>
              <a:rPr lang="en-US" dirty="0"/>
              <a:t>How to measure the geoid?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1854F-2F49-0645-ABCC-2FC1F15D0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025611"/>
            <a:ext cx="10995454" cy="5151352"/>
          </a:xfrm>
        </p:spPr>
        <p:txBody>
          <a:bodyPr/>
          <a:lstStyle/>
          <a:p>
            <a:r>
              <a:rPr lang="en-US" dirty="0"/>
              <a:t>Satellite tracking + ground measurements + integration</a:t>
            </a:r>
          </a:p>
          <a:p>
            <a:r>
              <a:rPr lang="en-US" dirty="0"/>
              <a:t>Iterative process to refine the geoid then re-estimate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AEC4C4-B679-0A46-A894-23B0340D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420" y="2298700"/>
            <a:ext cx="2527300" cy="43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BD4DE-B398-054C-AC6E-BFB3FD141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154" y="2514600"/>
            <a:ext cx="6892127" cy="3892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145A9-D76B-3743-B96A-4C985D000344}"/>
              </a:ext>
            </a:extLst>
          </p:cNvPr>
          <p:cNvSpPr txBox="1"/>
          <p:nvPr/>
        </p:nvSpPr>
        <p:spPr>
          <a:xfrm>
            <a:off x="9197788" y="3429000"/>
            <a:ext cx="23549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the anomaly from the ellipsoid!</a:t>
            </a:r>
          </a:p>
        </p:txBody>
      </p:sp>
    </p:spTree>
    <p:extLst>
      <p:ext uri="{BB962C8B-B14F-4D97-AF65-F5344CB8AC3E}">
        <p14:creationId xmlns:p14="http://schemas.microsoft.com/office/powerpoint/2010/main" val="3523781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11F5-AC6C-C341-9FB0-4DD24E80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78" y="155061"/>
            <a:ext cx="10515600" cy="784053"/>
          </a:xfrm>
        </p:spPr>
        <p:txBody>
          <a:bodyPr/>
          <a:lstStyle/>
          <a:p>
            <a:r>
              <a:rPr lang="en-US" dirty="0"/>
              <a:t>GRACE and GRACE Follow-on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1854F-2F49-0645-ABCC-2FC1F15D0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025611"/>
            <a:ext cx="10995454" cy="5151352"/>
          </a:xfrm>
        </p:spPr>
        <p:txBody>
          <a:bodyPr/>
          <a:lstStyle/>
          <a:p>
            <a:r>
              <a:rPr lang="en-US" dirty="0"/>
              <a:t>Satellite tracking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4E3D1-0254-274B-9D06-8093AA062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4878"/>
            <a:ext cx="5994027" cy="5393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AEC4C4-B679-0A46-A894-23B0340D4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878" y="1742888"/>
            <a:ext cx="2527300" cy="43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12CA0E-15EE-4A4E-B353-4A265DAC0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682" y="2891965"/>
            <a:ext cx="4561332" cy="353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27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11F5-AC6C-C341-9FB0-4DD24E80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78" y="155061"/>
            <a:ext cx="10515600" cy="784053"/>
          </a:xfrm>
        </p:spPr>
        <p:txBody>
          <a:bodyPr/>
          <a:lstStyle/>
          <a:p>
            <a:r>
              <a:rPr lang="en-US" dirty="0"/>
              <a:t>GRACE and GRACE Follow-on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1854F-2F49-0645-ABCC-2FC1F15D0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025611"/>
            <a:ext cx="10995454" cy="5151352"/>
          </a:xfrm>
        </p:spPr>
        <p:txBody>
          <a:bodyPr/>
          <a:lstStyle/>
          <a:p>
            <a:r>
              <a:rPr lang="en-US" dirty="0"/>
              <a:t>Satellite tracking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4E3D1-0254-274B-9D06-8093AA062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4878"/>
            <a:ext cx="5994027" cy="5393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AEC4C4-B679-0A46-A894-23B0340D4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878" y="1742888"/>
            <a:ext cx="2527300" cy="43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92ED02-86A9-FE45-97BF-16EF00834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329" y="2289918"/>
            <a:ext cx="8211671" cy="45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03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11F5-AC6C-C341-9FB0-4DD24E80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78" y="155061"/>
            <a:ext cx="10515600" cy="784053"/>
          </a:xfrm>
        </p:spPr>
        <p:txBody>
          <a:bodyPr/>
          <a:lstStyle/>
          <a:p>
            <a:r>
              <a:rPr lang="en-US" dirty="0"/>
              <a:t>How to measure the geoid?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1854F-2F49-0645-ABCC-2FC1F15D0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025611"/>
            <a:ext cx="10995454" cy="5151352"/>
          </a:xfrm>
        </p:spPr>
        <p:txBody>
          <a:bodyPr/>
          <a:lstStyle/>
          <a:p>
            <a:r>
              <a:rPr lang="en-US" dirty="0"/>
              <a:t>Satellite tracking</a:t>
            </a:r>
          </a:p>
        </p:txBody>
      </p:sp>
      <p:pic>
        <p:nvPicPr>
          <p:cNvPr id="4" name="grace_ca_water_200205-202202_title1_2160p6.mp4">
            <a:hlinkClick r:id="" action="ppaction://media"/>
            <a:extLst>
              <a:ext uri="{FF2B5EF4-FFF2-40B4-BE49-F238E27FC236}">
                <a16:creationId xmlns:a16="http://schemas.microsoft.com/office/drawing/2014/main" id="{CE9593B3-6E48-DD42-AF03-B1E1C622C5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1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5AFB85-C5AB-034F-AB99-5C826460C5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Gravity Surveying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66CBA93-C4DF-9C42-9B66-2EFA4250A5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41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966B-AA58-0143-98CA-DA6BC8A9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3" y="252391"/>
            <a:ext cx="11586575" cy="72463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Gravity surveying – related to subsurface density variations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C6A61-A495-AD42-8F61-B506761B0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809" y="1992692"/>
            <a:ext cx="3667769" cy="49230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CDCB3D-98E4-4B43-ACB5-A55C788F0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78" y="1992692"/>
            <a:ext cx="3674737" cy="4923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EFE01-4E6A-EE40-92F1-CC6E225DAF31}"/>
              </a:ext>
            </a:extLst>
          </p:cNvPr>
          <p:cNvSpPr txBox="1"/>
          <p:nvPr/>
        </p:nvSpPr>
        <p:spPr>
          <a:xfrm>
            <a:off x="663879" y="977030"/>
            <a:ext cx="10772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gravity surveys are conducted over small areas and consequently measure small variations in gravity, “microgravity”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can be easily interpreted “by eye,” but real analysis is more complex</a:t>
            </a:r>
          </a:p>
        </p:txBody>
      </p:sp>
    </p:spTree>
    <p:extLst>
      <p:ext uri="{BB962C8B-B14F-4D97-AF65-F5344CB8AC3E}">
        <p14:creationId xmlns:p14="http://schemas.microsoft.com/office/powerpoint/2010/main" val="2239563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984D2-9EC9-F94F-BCDC-632A8DC6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9655" y="1679258"/>
            <a:ext cx="5874706" cy="473766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ACE73-CFDE-0645-93D6-A5D833909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 anomaly due to a spherical mass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E6A67-5A68-6043-B7D9-732D2EA8CB84}"/>
              </a:ext>
            </a:extLst>
          </p:cNvPr>
          <p:cNvSpPr txBox="1"/>
          <p:nvPr/>
        </p:nvSpPr>
        <p:spPr>
          <a:xfrm>
            <a:off x="9645041" y="6165799"/>
            <a:ext cx="2546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courtesy Chuck Connor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D84F24-25C7-024B-808E-27D7CFE33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8" y="2178102"/>
            <a:ext cx="3972012" cy="397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99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1A3B17-AAF7-3142-9DC9-9256B573C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208" y="1753872"/>
            <a:ext cx="8854834" cy="473900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25B7C1-B203-6B47-972B-735AD92D2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42" y="264182"/>
            <a:ext cx="11153384" cy="84798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Without corrections, will see lots of gravity </a:t>
            </a:r>
            <a:r>
              <a:rPr lang="en-US" sz="3600" dirty="0" err="1"/>
              <a:t>varations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63367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7210E-3F1C-CA4B-9721-ADFE888A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42" y="264182"/>
            <a:ext cx="11153384" cy="84798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Without corrections, will see lots of gravity </a:t>
            </a:r>
            <a:r>
              <a:rPr lang="en-US" sz="3600" dirty="0" err="1"/>
              <a:t>varations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1A3B17-AAF7-3142-9DC9-9256B573C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208" y="1753872"/>
            <a:ext cx="8854834" cy="473900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6A9C8C-FE71-FD4D-8B73-F4E85CB0983B}"/>
              </a:ext>
            </a:extLst>
          </p:cNvPr>
          <p:cNvSpPr txBox="1"/>
          <p:nvPr/>
        </p:nvSpPr>
        <p:spPr>
          <a:xfrm>
            <a:off x="5498927" y="5057844"/>
            <a:ext cx="14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McNutt 319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A7AF6A-BA5E-3545-A78B-03DDD5070219}"/>
              </a:ext>
            </a:extLst>
          </p:cNvPr>
          <p:cNvCxnSpPr>
            <a:cxnSpLocks/>
          </p:cNvCxnSpPr>
          <p:nvPr/>
        </p:nvCxnSpPr>
        <p:spPr>
          <a:xfrm flipH="1" flipV="1">
            <a:off x="3582444" y="5044764"/>
            <a:ext cx="1916483" cy="13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C87446-2863-0141-A78A-F6F38D80A6AF}"/>
              </a:ext>
            </a:extLst>
          </p:cNvPr>
          <p:cNvCxnSpPr>
            <a:cxnSpLocks/>
          </p:cNvCxnSpPr>
          <p:nvPr/>
        </p:nvCxnSpPr>
        <p:spPr>
          <a:xfrm>
            <a:off x="6828774" y="5270414"/>
            <a:ext cx="2233872" cy="374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0539CC-11D6-E74B-A368-E6D3B719BE4A}"/>
              </a:ext>
            </a:extLst>
          </p:cNvPr>
          <p:cNvSpPr txBox="1"/>
          <p:nvPr/>
        </p:nvSpPr>
        <p:spPr>
          <a:xfrm>
            <a:off x="688932" y="1074489"/>
            <a:ext cx="6814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Stations: </a:t>
            </a:r>
          </a:p>
          <a:p>
            <a:r>
              <a:rPr lang="en-US" dirty="0"/>
              <a:t>McNutt 319, Stonehenge, front of Bishop tunnel, under McNutt Commons, top of little hill, Puck, then back</a:t>
            </a:r>
          </a:p>
        </p:txBody>
      </p:sp>
    </p:spTree>
    <p:extLst>
      <p:ext uri="{BB962C8B-B14F-4D97-AF65-F5344CB8AC3E}">
        <p14:creationId xmlns:p14="http://schemas.microsoft.com/office/powerpoint/2010/main" val="3096914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7210E-3F1C-CA4B-9721-ADFE888A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42" y="264182"/>
            <a:ext cx="11153384" cy="84798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Without corrections, will see lots of gravity </a:t>
            </a:r>
            <a:r>
              <a:rPr lang="en-US" sz="3600" dirty="0" err="1"/>
              <a:t>varations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1A3B17-AAF7-3142-9DC9-9256B573C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208" y="1753872"/>
            <a:ext cx="8854834" cy="473900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6A9C8C-FE71-FD4D-8B73-F4E85CB0983B}"/>
              </a:ext>
            </a:extLst>
          </p:cNvPr>
          <p:cNvSpPr txBox="1"/>
          <p:nvPr/>
        </p:nvSpPr>
        <p:spPr>
          <a:xfrm>
            <a:off x="5498927" y="5057844"/>
            <a:ext cx="14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McNutt 319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A7AF6A-BA5E-3545-A78B-03DDD5070219}"/>
              </a:ext>
            </a:extLst>
          </p:cNvPr>
          <p:cNvCxnSpPr>
            <a:cxnSpLocks/>
          </p:cNvCxnSpPr>
          <p:nvPr/>
        </p:nvCxnSpPr>
        <p:spPr>
          <a:xfrm flipH="1" flipV="1">
            <a:off x="3582444" y="5044764"/>
            <a:ext cx="1916483" cy="13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C87446-2863-0141-A78A-F6F38D80A6AF}"/>
              </a:ext>
            </a:extLst>
          </p:cNvPr>
          <p:cNvCxnSpPr>
            <a:cxnSpLocks/>
          </p:cNvCxnSpPr>
          <p:nvPr/>
        </p:nvCxnSpPr>
        <p:spPr>
          <a:xfrm>
            <a:off x="6828774" y="5270414"/>
            <a:ext cx="2233872" cy="374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0539CC-11D6-E74B-A368-E6D3B719BE4A}"/>
              </a:ext>
            </a:extLst>
          </p:cNvPr>
          <p:cNvSpPr txBox="1"/>
          <p:nvPr/>
        </p:nvSpPr>
        <p:spPr>
          <a:xfrm>
            <a:off x="588723" y="1374871"/>
            <a:ext cx="96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Drift is corrected by instrument, but some drift still remains, likely due to not calibrating long enough</a:t>
            </a:r>
          </a:p>
        </p:txBody>
      </p:sp>
    </p:spTree>
    <p:extLst>
      <p:ext uri="{BB962C8B-B14F-4D97-AF65-F5344CB8AC3E}">
        <p14:creationId xmlns:p14="http://schemas.microsoft.com/office/powerpoint/2010/main" val="2752196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48F2-E340-B84D-BF03-D0837F10A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29" y="202287"/>
            <a:ext cx="10515600" cy="737165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- The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32373-B2BC-754B-AEAB-AF8294EAC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85" y="1189973"/>
            <a:ext cx="10927915" cy="4986990"/>
          </a:xfrm>
        </p:spPr>
        <p:txBody>
          <a:bodyPr/>
          <a:lstStyle/>
          <a:p>
            <a:r>
              <a:rPr lang="en-US" dirty="0"/>
              <a:t>One component of gravity is a force between two objects with mass: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30FFA-14F7-764E-A1EB-6717BA09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189" y="1969370"/>
            <a:ext cx="2730500" cy="96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CABD1-A0E1-6E47-9897-84825844B015}"/>
              </a:ext>
            </a:extLst>
          </p:cNvPr>
          <p:cNvSpPr txBox="1"/>
          <p:nvPr/>
        </p:nvSpPr>
        <p:spPr>
          <a:xfrm>
            <a:off x="7001006" y="2128804"/>
            <a:ext cx="3261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what is the dimensionality of this quantity? </a:t>
            </a:r>
          </a:p>
          <a:p>
            <a:endParaRPr lang="en-US" dirty="0"/>
          </a:p>
          <a:p>
            <a:r>
              <a:rPr lang="en-US" dirty="0"/>
              <a:t>What else does </a:t>
            </a:r>
            <a:r>
              <a:rPr lang="en-US" dirty="0" err="1"/>
              <a:t>Fg</a:t>
            </a:r>
            <a:r>
              <a:rPr lang="en-US" dirty="0"/>
              <a:t> equal? </a:t>
            </a:r>
          </a:p>
        </p:txBody>
      </p:sp>
    </p:spTree>
    <p:extLst>
      <p:ext uri="{BB962C8B-B14F-4D97-AF65-F5344CB8AC3E}">
        <p14:creationId xmlns:p14="http://schemas.microsoft.com/office/powerpoint/2010/main" val="1501937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CF70-BEFF-F248-99AA-12A4D1643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3" y="306191"/>
            <a:ext cx="10515600" cy="749691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9134-A866-424E-98D5-11DC6AD03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63" y="1055882"/>
            <a:ext cx="10890337" cy="5121081"/>
          </a:xfrm>
        </p:spPr>
        <p:txBody>
          <a:bodyPr/>
          <a:lstStyle/>
          <a:p>
            <a:r>
              <a:rPr lang="en-US" dirty="0"/>
              <a:t>Instrumental drift and earth tides</a:t>
            </a:r>
          </a:p>
          <a:p>
            <a:pPr lvl="1"/>
            <a:r>
              <a:rPr lang="en-US" dirty="0"/>
              <a:t>Need repeated measurements at the same location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52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CF70-BEFF-F248-99AA-12A4D1643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3" y="306191"/>
            <a:ext cx="10515600" cy="749691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9134-A866-424E-98D5-11DC6AD03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63" y="1055882"/>
            <a:ext cx="10890337" cy="5121081"/>
          </a:xfrm>
        </p:spPr>
        <p:txBody>
          <a:bodyPr/>
          <a:lstStyle/>
          <a:p>
            <a:r>
              <a:rPr lang="en-US" dirty="0"/>
              <a:t>Instrumental drift and earth tides</a:t>
            </a:r>
          </a:p>
          <a:p>
            <a:pPr lvl="1"/>
            <a:r>
              <a:rPr lang="en-US" dirty="0"/>
              <a:t>Need repeated measurements at the same location</a:t>
            </a:r>
          </a:p>
          <a:p>
            <a:r>
              <a:rPr lang="en-US" dirty="0"/>
              <a:t>Latitude correction (</a:t>
            </a:r>
            <a:r>
              <a:rPr lang="en-US" dirty="0" err="1"/>
              <a:t>mgal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49CCF-700C-2A40-8913-97682B8C2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3" y="2461191"/>
            <a:ext cx="10472057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3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CF70-BEFF-F248-99AA-12A4D1643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3" y="306191"/>
            <a:ext cx="10515600" cy="749691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9134-A866-424E-98D5-11DC6AD03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63" y="1055882"/>
            <a:ext cx="10890337" cy="5121081"/>
          </a:xfrm>
        </p:spPr>
        <p:txBody>
          <a:bodyPr/>
          <a:lstStyle/>
          <a:p>
            <a:r>
              <a:rPr lang="en-US" dirty="0"/>
              <a:t>Instrumental drift and earth tides</a:t>
            </a:r>
          </a:p>
          <a:p>
            <a:pPr lvl="1"/>
            <a:r>
              <a:rPr lang="en-US" dirty="0"/>
              <a:t>Need repeated measurements at the same location</a:t>
            </a:r>
          </a:p>
          <a:p>
            <a:r>
              <a:rPr lang="en-US" dirty="0"/>
              <a:t>Latitude correction (</a:t>
            </a:r>
            <a:r>
              <a:rPr lang="en-US" dirty="0" err="1"/>
              <a:t>mgal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Free-air correction (</a:t>
            </a:r>
            <a:r>
              <a:rPr lang="en-US" dirty="0" err="1"/>
              <a:t>mgal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function of height above MSL: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A2B87-1B3A-4A4B-B386-20467B584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821" y="3381472"/>
            <a:ext cx="51816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449CCF-700C-2A40-8913-97682B8C2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3" y="2461191"/>
            <a:ext cx="10472057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74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CF70-BEFF-F248-99AA-12A4D1643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3" y="306191"/>
            <a:ext cx="10515600" cy="749691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9134-A866-424E-98D5-11DC6AD03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63" y="1055882"/>
            <a:ext cx="10890337" cy="5121081"/>
          </a:xfrm>
        </p:spPr>
        <p:txBody>
          <a:bodyPr/>
          <a:lstStyle/>
          <a:p>
            <a:r>
              <a:rPr lang="en-US" dirty="0"/>
              <a:t>Instrumental drift and earth tides</a:t>
            </a:r>
          </a:p>
          <a:p>
            <a:pPr lvl="1"/>
            <a:r>
              <a:rPr lang="en-US" dirty="0"/>
              <a:t>Need repeated measurements at the same location</a:t>
            </a:r>
          </a:p>
          <a:p>
            <a:r>
              <a:rPr lang="en-US" dirty="0"/>
              <a:t>Latitude correction (</a:t>
            </a:r>
            <a:r>
              <a:rPr lang="en-US" dirty="0" err="1"/>
              <a:t>mgal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Free-air correction (</a:t>
            </a:r>
            <a:r>
              <a:rPr lang="en-US" dirty="0" err="1"/>
              <a:t>mgal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function of height above MSL: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Bouguer slab correction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A2B87-1B3A-4A4B-B386-20467B584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983" y="3381472"/>
            <a:ext cx="51816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449CCF-700C-2A40-8913-97682B8C2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3" y="2461191"/>
            <a:ext cx="10472057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D6206-710E-7F4D-9E03-8CF357F69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283" y="5802118"/>
            <a:ext cx="74803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75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CF70-BEFF-F248-99AA-12A4D1643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3" y="306191"/>
            <a:ext cx="10515600" cy="749691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9134-A866-424E-98D5-11DC6AD03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63" y="1055882"/>
            <a:ext cx="10890337" cy="5121081"/>
          </a:xfrm>
        </p:spPr>
        <p:txBody>
          <a:bodyPr>
            <a:normAutofit/>
          </a:bodyPr>
          <a:lstStyle/>
          <a:p>
            <a:r>
              <a:rPr lang="en-US" sz="2800" dirty="0"/>
              <a:t>The Bouguer correction *should* correspond </a:t>
            </a:r>
            <a:r>
              <a:rPr lang="en-US" sz="2800" b="1" i="1" dirty="0"/>
              <a:t>only</a:t>
            </a:r>
            <a:r>
              <a:rPr lang="en-US" sz="2800" dirty="0"/>
              <a:t> to lateral density changes in the near-surface or upper crustal environment (depending on the scale of the survey)</a:t>
            </a:r>
          </a:p>
          <a:p>
            <a:r>
              <a:rPr lang="en-US" sz="2800" dirty="0"/>
              <a:t>In reality, there are several other corrections that may need to be applied</a:t>
            </a:r>
          </a:p>
          <a:p>
            <a:pPr lvl="1"/>
            <a:r>
              <a:rPr lang="en-US" sz="2400" dirty="0" err="1"/>
              <a:t>Terraine</a:t>
            </a:r>
            <a:r>
              <a:rPr lang="en-US" sz="2400" dirty="0"/>
              <a:t> correction</a:t>
            </a:r>
          </a:p>
          <a:p>
            <a:pPr lvl="1"/>
            <a:r>
              <a:rPr lang="en-US" sz="2400" dirty="0" err="1"/>
              <a:t>Eotvos</a:t>
            </a:r>
            <a:r>
              <a:rPr lang="en-US" sz="2400" dirty="0"/>
              <a:t> correction (for airborne, marine acquisitions)</a:t>
            </a:r>
          </a:p>
          <a:p>
            <a:pPr lvl="1"/>
            <a:r>
              <a:rPr lang="en-US" sz="2400" dirty="0"/>
              <a:t>Buildings, basements, etc.</a:t>
            </a:r>
          </a:p>
          <a:p>
            <a:pPr lvl="1"/>
            <a:r>
              <a:rPr lang="en-US" sz="2400" dirty="0"/>
              <a:t>Regional correction</a:t>
            </a:r>
          </a:p>
          <a:p>
            <a:endParaRPr lang="en-US" sz="2800" dirty="0"/>
          </a:p>
          <a:p>
            <a:pPr lvl="1"/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C39BF5-F035-0C4C-80DD-1D708B212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37" r="19948"/>
          <a:stretch/>
        </p:blipFill>
        <p:spPr>
          <a:xfrm rot="16200000">
            <a:off x="8475765" y="2698697"/>
            <a:ext cx="2877753" cy="4078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EBA60F-3614-6A45-A234-D046F22F0140}"/>
              </a:ext>
            </a:extLst>
          </p:cNvPr>
          <p:cNvSpPr txBox="1"/>
          <p:nvPr/>
        </p:nvSpPr>
        <p:spPr>
          <a:xfrm>
            <a:off x="9359153" y="6176963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Reynolds textbook</a:t>
            </a:r>
          </a:p>
        </p:txBody>
      </p:sp>
    </p:spTree>
    <p:extLst>
      <p:ext uri="{BB962C8B-B14F-4D97-AF65-F5344CB8AC3E}">
        <p14:creationId xmlns:p14="http://schemas.microsoft.com/office/powerpoint/2010/main" val="2939555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0E3A-4E19-A64F-88D9-824FBF75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gravity anomalies due to various geometric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A2756-B8DE-CC46-832D-E27BCB46E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903" y="2533135"/>
            <a:ext cx="10317891" cy="3583460"/>
          </a:xfrm>
        </p:spPr>
        <p:txBody>
          <a:bodyPr>
            <a:normAutofit/>
          </a:bodyPr>
          <a:lstStyle/>
          <a:p>
            <a:r>
              <a:rPr lang="en-US" sz="3600" dirty="0"/>
              <a:t>Sphere: </a:t>
            </a:r>
          </a:p>
          <a:p>
            <a:endParaRPr lang="en-US" sz="3600" dirty="0"/>
          </a:p>
          <a:p>
            <a:r>
              <a:rPr lang="en-US" sz="3600" dirty="0"/>
              <a:t>Horizontal cylinder: </a:t>
            </a:r>
          </a:p>
          <a:p>
            <a:endParaRPr lang="en-US" sz="3600" dirty="0"/>
          </a:p>
          <a:p>
            <a:r>
              <a:rPr lang="en-US" sz="3600" dirty="0"/>
              <a:t>Buried infinite slab: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0E91F-70ED-F44E-B39D-68C7B5A0D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748" y="2343274"/>
            <a:ext cx="5270500" cy="113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E01DB-756B-274B-8839-4CB830E68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748" y="3663435"/>
            <a:ext cx="4445000" cy="113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6623E6-9DC5-024C-BA89-E9FA6EEC2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748" y="5410708"/>
            <a:ext cx="6870700" cy="482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CA04FE-E3F3-F14C-B6F3-D18BAA6CE7E4}"/>
              </a:ext>
            </a:extLst>
          </p:cNvPr>
          <p:cNvSpPr txBox="1"/>
          <p:nvPr/>
        </p:nvSpPr>
        <p:spPr>
          <a:xfrm>
            <a:off x="5906530" y="6392594"/>
            <a:ext cx="628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Reynolds, </a:t>
            </a:r>
            <a:r>
              <a:rPr lang="en-US" i="1" dirty="0"/>
              <a:t>An introduction to Applied and Environmental Geophysics</a:t>
            </a:r>
          </a:p>
        </p:txBody>
      </p:sp>
    </p:spTree>
    <p:extLst>
      <p:ext uri="{BB962C8B-B14F-4D97-AF65-F5344CB8AC3E}">
        <p14:creationId xmlns:p14="http://schemas.microsoft.com/office/powerpoint/2010/main" val="2139129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0B7AA-4624-5545-92AD-882F86583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3" y="298056"/>
            <a:ext cx="10515600" cy="749691"/>
          </a:xfrm>
        </p:spPr>
        <p:txBody>
          <a:bodyPr>
            <a:normAutofit fontScale="90000"/>
          </a:bodyPr>
          <a:lstStyle/>
          <a:p>
            <a:r>
              <a:rPr lang="en-US" dirty="0"/>
              <a:t>Going from gravity to density is not easy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B92E0-20DA-2A4D-9A77-BF3CA2602712}"/>
              </a:ext>
            </a:extLst>
          </p:cNvPr>
          <p:cNvSpPr txBox="1"/>
          <p:nvPr/>
        </p:nvSpPr>
        <p:spPr>
          <a:xfrm>
            <a:off x="9445584" y="6338986"/>
            <a:ext cx="2642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Reynolds textbook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BF778D-249C-0C44-AB67-31BD6EB22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128" r="9115"/>
          <a:stretch/>
        </p:blipFill>
        <p:spPr>
          <a:xfrm rot="16200000">
            <a:off x="6763171" y="973383"/>
            <a:ext cx="4737226" cy="566147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DF2693-7FC4-C442-A5AF-78527BD9C42A}"/>
              </a:ext>
            </a:extLst>
          </p:cNvPr>
          <p:cNvSpPr txBox="1"/>
          <p:nvPr/>
        </p:nvSpPr>
        <p:spPr>
          <a:xfrm>
            <a:off x="598516" y="1596044"/>
            <a:ext cx="53533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density models produce identical gravity surface profiles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“non-uniqueness”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can we distinguish between these?  </a:t>
            </a:r>
          </a:p>
        </p:txBody>
      </p:sp>
    </p:spTree>
    <p:extLst>
      <p:ext uri="{BB962C8B-B14F-4D97-AF65-F5344CB8AC3E}">
        <p14:creationId xmlns:p14="http://schemas.microsoft.com/office/powerpoint/2010/main" val="3480254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53A49-22DE-7141-A66D-F329717A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34" y="248457"/>
            <a:ext cx="5823066" cy="1380838"/>
          </a:xfrm>
        </p:spPr>
        <p:txBody>
          <a:bodyPr>
            <a:normAutofit/>
          </a:bodyPr>
          <a:lstStyle/>
          <a:p>
            <a:r>
              <a:rPr lang="en-US" dirty="0"/>
              <a:t>Some common rock densities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9CC717-0AED-0A45-921F-77D4AECBC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45" b="9760"/>
          <a:stretch/>
        </p:blipFill>
        <p:spPr>
          <a:xfrm>
            <a:off x="6096001" y="0"/>
            <a:ext cx="6096000" cy="68677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12265-B6EA-DA4A-AF7A-A7DF83504375}"/>
              </a:ext>
            </a:extLst>
          </p:cNvPr>
          <p:cNvSpPr txBox="1"/>
          <p:nvPr/>
        </p:nvSpPr>
        <p:spPr>
          <a:xfrm>
            <a:off x="615142" y="1762298"/>
            <a:ext cx="52536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These can be correlated with other rock properties, such as seismic </a:t>
            </a:r>
            <a:r>
              <a:rPr lang="en-US" sz="2800" dirty="0" err="1"/>
              <a:t>wavespeed</a:t>
            </a:r>
            <a:r>
              <a:rPr lang="en-US" sz="2800" dirty="0"/>
              <a:t>, electrical resistivity, and magnetic properties to better constrain geologic models</a:t>
            </a:r>
          </a:p>
        </p:txBody>
      </p:sp>
    </p:spTree>
    <p:extLst>
      <p:ext uri="{BB962C8B-B14F-4D97-AF65-F5344CB8AC3E}">
        <p14:creationId xmlns:p14="http://schemas.microsoft.com/office/powerpoint/2010/main" val="678944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5DAB27-2A2D-D04A-BA5D-BF544B1A7E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Gravity Modeling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F76B2B9-637F-8E41-804B-4C4E26F786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85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0B7AA-4624-5545-92AD-882F86583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3" y="298056"/>
            <a:ext cx="10515600" cy="749691"/>
          </a:xfrm>
        </p:spPr>
        <p:txBody>
          <a:bodyPr>
            <a:normAutofit fontScale="90000"/>
          </a:bodyPr>
          <a:lstStyle/>
          <a:p>
            <a:r>
              <a:rPr lang="en-US" dirty="0"/>
              <a:t>Going from gravity to density is not easy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6CAF01-FBA8-6E44-AC06-41093F225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702" y="1408590"/>
            <a:ext cx="7904882" cy="52928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0B92E0-20DA-2A4D-9A77-BF3CA2602712}"/>
              </a:ext>
            </a:extLst>
          </p:cNvPr>
          <p:cNvSpPr txBox="1"/>
          <p:nvPr/>
        </p:nvSpPr>
        <p:spPr>
          <a:xfrm>
            <a:off x="9445584" y="6338986"/>
            <a:ext cx="2642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Example from Chuck Connor, USF</a:t>
            </a:r>
          </a:p>
        </p:txBody>
      </p:sp>
    </p:spTree>
    <p:extLst>
      <p:ext uri="{BB962C8B-B14F-4D97-AF65-F5344CB8AC3E}">
        <p14:creationId xmlns:p14="http://schemas.microsoft.com/office/powerpoint/2010/main" val="3913946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48F2-E340-B84D-BF03-D0837F10A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29" y="202287"/>
            <a:ext cx="10515600" cy="737165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- The Force, The Potential,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32373-B2BC-754B-AEAB-AF8294EAC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85" y="1189973"/>
            <a:ext cx="10927915" cy="4986990"/>
          </a:xfrm>
        </p:spPr>
        <p:txBody>
          <a:bodyPr/>
          <a:lstStyle/>
          <a:p>
            <a:r>
              <a:rPr lang="en-US" dirty="0"/>
              <a:t>One component of gravity is a force between two objects with mass: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Gravity is also a potential: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a field: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30FFA-14F7-764E-A1EB-6717BA09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189" y="1969370"/>
            <a:ext cx="2730500" cy="96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D26E7A-2491-C84E-B459-B7F5E7651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729" y="3917168"/>
            <a:ext cx="22352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F4DA8E-7854-C944-B9EC-B75DD531B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779" y="5668027"/>
            <a:ext cx="1689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63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6E69420-8FA8-6742-9392-3E077A37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to set up</a:t>
            </a:r>
            <a:br>
              <a:rPr lang="en-US" dirty="0"/>
            </a:br>
            <a:r>
              <a:rPr lang="en-US" dirty="0"/>
              <a:t>Challenging to perfect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4EE2B0-12D8-9D43-8EB1-54249E4A3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892" y="2397212"/>
            <a:ext cx="8786972" cy="33428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approach: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Discretize domain into small sub-regions (e.g. a grid)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Assumption is anomalies are due to variations in the background density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Can adjust density variations and solve for predicted gravity signal (forward problem)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Can try to solve for density variations that produced a given dataset (inverse problem)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7A8CE2-7666-8442-884B-D05ABAC14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077530"/>
              </p:ext>
            </p:extLst>
          </p:nvPr>
        </p:nvGraphicFramePr>
        <p:xfrm>
          <a:off x="4464854" y="5633610"/>
          <a:ext cx="229429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3573">
                  <a:extLst>
                    <a:ext uri="{9D8B030D-6E8A-4147-A177-3AD203B41FA5}">
                      <a16:colId xmlns:a16="http://schemas.microsoft.com/office/drawing/2014/main" val="2511581496"/>
                    </a:ext>
                  </a:extLst>
                </a:gridCol>
                <a:gridCol w="573573">
                  <a:extLst>
                    <a:ext uri="{9D8B030D-6E8A-4147-A177-3AD203B41FA5}">
                      <a16:colId xmlns:a16="http://schemas.microsoft.com/office/drawing/2014/main" val="3886858361"/>
                    </a:ext>
                  </a:extLst>
                </a:gridCol>
                <a:gridCol w="573573">
                  <a:extLst>
                    <a:ext uri="{9D8B030D-6E8A-4147-A177-3AD203B41FA5}">
                      <a16:colId xmlns:a16="http://schemas.microsoft.com/office/drawing/2014/main" val="4196961864"/>
                    </a:ext>
                  </a:extLst>
                </a:gridCol>
                <a:gridCol w="573573">
                  <a:extLst>
                    <a:ext uri="{9D8B030D-6E8A-4147-A177-3AD203B41FA5}">
                      <a16:colId xmlns:a16="http://schemas.microsoft.com/office/drawing/2014/main" val="2375050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644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85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448436"/>
                  </a:ext>
                </a:extLst>
              </a:tr>
            </a:tbl>
          </a:graphicData>
        </a:graphic>
      </p:graphicFrame>
      <p:sp>
        <p:nvSpPr>
          <p:cNvPr id="9" name="Freeform 8">
            <a:extLst>
              <a:ext uri="{FF2B5EF4-FFF2-40B4-BE49-F238E27FC236}">
                <a16:creationId xmlns:a16="http://schemas.microsoft.com/office/drawing/2014/main" id="{BE76B074-F4BE-FE46-84DB-56A9D9469C85}"/>
              </a:ext>
            </a:extLst>
          </p:cNvPr>
          <p:cNvSpPr/>
          <p:nvPr/>
        </p:nvSpPr>
        <p:spPr>
          <a:xfrm>
            <a:off x="3064476" y="4893276"/>
            <a:ext cx="5535827" cy="668932"/>
          </a:xfrm>
          <a:custGeom>
            <a:avLst/>
            <a:gdLst>
              <a:gd name="connsiteX0" fmla="*/ 0 w 5535827"/>
              <a:gd name="connsiteY0" fmla="*/ 617837 h 668932"/>
              <a:gd name="connsiteX1" fmla="*/ 86497 w 5535827"/>
              <a:gd name="connsiteY1" fmla="*/ 630194 h 668932"/>
              <a:gd name="connsiteX2" fmla="*/ 135924 w 5535827"/>
              <a:gd name="connsiteY2" fmla="*/ 642551 h 668932"/>
              <a:gd name="connsiteX3" fmla="*/ 247135 w 5535827"/>
              <a:gd name="connsiteY3" fmla="*/ 654908 h 668932"/>
              <a:gd name="connsiteX4" fmla="*/ 444843 w 5535827"/>
              <a:gd name="connsiteY4" fmla="*/ 642551 h 668932"/>
              <a:gd name="connsiteX5" fmla="*/ 827903 w 5535827"/>
              <a:gd name="connsiteY5" fmla="*/ 617837 h 668932"/>
              <a:gd name="connsiteX6" fmla="*/ 889686 w 5535827"/>
              <a:gd name="connsiteY6" fmla="*/ 605481 h 668932"/>
              <a:gd name="connsiteX7" fmla="*/ 1013254 w 5535827"/>
              <a:gd name="connsiteY7" fmla="*/ 556054 h 668932"/>
              <a:gd name="connsiteX8" fmla="*/ 1050324 w 5535827"/>
              <a:gd name="connsiteY8" fmla="*/ 543697 h 668932"/>
              <a:gd name="connsiteX9" fmla="*/ 1099751 w 5535827"/>
              <a:gd name="connsiteY9" fmla="*/ 518983 h 668932"/>
              <a:gd name="connsiteX10" fmla="*/ 1173892 w 5535827"/>
              <a:gd name="connsiteY10" fmla="*/ 506627 h 668932"/>
              <a:gd name="connsiteX11" fmla="*/ 1235676 w 5535827"/>
              <a:gd name="connsiteY11" fmla="*/ 494270 h 668932"/>
              <a:gd name="connsiteX12" fmla="*/ 1322173 w 5535827"/>
              <a:gd name="connsiteY12" fmla="*/ 457200 h 668932"/>
              <a:gd name="connsiteX13" fmla="*/ 1383957 w 5535827"/>
              <a:gd name="connsiteY13" fmla="*/ 444843 h 668932"/>
              <a:gd name="connsiteX14" fmla="*/ 1421027 w 5535827"/>
              <a:gd name="connsiteY14" fmla="*/ 432486 h 668932"/>
              <a:gd name="connsiteX15" fmla="*/ 1482811 w 5535827"/>
              <a:gd name="connsiteY15" fmla="*/ 420129 h 668932"/>
              <a:gd name="connsiteX16" fmla="*/ 1519881 w 5535827"/>
              <a:gd name="connsiteY16" fmla="*/ 407772 h 668932"/>
              <a:gd name="connsiteX17" fmla="*/ 1643448 w 5535827"/>
              <a:gd name="connsiteY17" fmla="*/ 370702 h 668932"/>
              <a:gd name="connsiteX18" fmla="*/ 1680519 w 5535827"/>
              <a:gd name="connsiteY18" fmla="*/ 345989 h 668932"/>
              <a:gd name="connsiteX19" fmla="*/ 1828800 w 5535827"/>
              <a:gd name="connsiteY19" fmla="*/ 284205 h 668932"/>
              <a:gd name="connsiteX20" fmla="*/ 1915297 w 5535827"/>
              <a:gd name="connsiteY20" fmla="*/ 247135 h 668932"/>
              <a:gd name="connsiteX21" fmla="*/ 1989438 w 5535827"/>
              <a:gd name="connsiteY21" fmla="*/ 197708 h 668932"/>
              <a:gd name="connsiteX22" fmla="*/ 2075935 w 5535827"/>
              <a:gd name="connsiteY22" fmla="*/ 148281 h 668932"/>
              <a:gd name="connsiteX23" fmla="*/ 2125362 w 5535827"/>
              <a:gd name="connsiteY23" fmla="*/ 111210 h 668932"/>
              <a:gd name="connsiteX24" fmla="*/ 2187146 w 5535827"/>
              <a:gd name="connsiteY24" fmla="*/ 86497 h 668932"/>
              <a:gd name="connsiteX25" fmla="*/ 2310713 w 5535827"/>
              <a:gd name="connsiteY25" fmla="*/ 37070 h 668932"/>
              <a:gd name="connsiteX26" fmla="*/ 2397211 w 5535827"/>
              <a:gd name="connsiteY26" fmla="*/ 12356 h 668932"/>
              <a:gd name="connsiteX27" fmla="*/ 2533135 w 5535827"/>
              <a:gd name="connsiteY27" fmla="*/ 0 h 668932"/>
              <a:gd name="connsiteX28" fmla="*/ 2706130 w 5535827"/>
              <a:gd name="connsiteY28" fmla="*/ 12356 h 668932"/>
              <a:gd name="connsiteX29" fmla="*/ 2879124 w 5535827"/>
              <a:gd name="connsiteY29" fmla="*/ 61783 h 668932"/>
              <a:gd name="connsiteX30" fmla="*/ 2953265 w 5535827"/>
              <a:gd name="connsiteY30" fmla="*/ 86497 h 668932"/>
              <a:gd name="connsiteX31" fmla="*/ 3015048 w 5535827"/>
              <a:gd name="connsiteY31" fmla="*/ 98854 h 668932"/>
              <a:gd name="connsiteX32" fmla="*/ 3101546 w 5535827"/>
              <a:gd name="connsiteY32" fmla="*/ 148281 h 668932"/>
              <a:gd name="connsiteX33" fmla="*/ 3188043 w 5535827"/>
              <a:gd name="connsiteY33" fmla="*/ 185351 h 668932"/>
              <a:gd name="connsiteX34" fmla="*/ 3274540 w 5535827"/>
              <a:gd name="connsiteY34" fmla="*/ 222421 h 668932"/>
              <a:gd name="connsiteX35" fmla="*/ 3385751 w 5535827"/>
              <a:gd name="connsiteY35" fmla="*/ 296562 h 668932"/>
              <a:gd name="connsiteX36" fmla="*/ 3435178 w 5535827"/>
              <a:gd name="connsiteY36" fmla="*/ 321275 h 668932"/>
              <a:gd name="connsiteX37" fmla="*/ 3509319 w 5535827"/>
              <a:gd name="connsiteY37" fmla="*/ 370702 h 668932"/>
              <a:gd name="connsiteX38" fmla="*/ 3583459 w 5535827"/>
              <a:gd name="connsiteY38" fmla="*/ 395416 h 668932"/>
              <a:gd name="connsiteX39" fmla="*/ 3632886 w 5535827"/>
              <a:gd name="connsiteY39" fmla="*/ 420129 h 668932"/>
              <a:gd name="connsiteX40" fmla="*/ 3669957 w 5535827"/>
              <a:gd name="connsiteY40" fmla="*/ 444843 h 668932"/>
              <a:gd name="connsiteX41" fmla="*/ 3707027 w 5535827"/>
              <a:gd name="connsiteY41" fmla="*/ 457200 h 668932"/>
              <a:gd name="connsiteX42" fmla="*/ 3744097 w 5535827"/>
              <a:gd name="connsiteY42" fmla="*/ 481913 h 668932"/>
              <a:gd name="connsiteX43" fmla="*/ 3867665 w 5535827"/>
              <a:gd name="connsiteY43" fmla="*/ 518983 h 668932"/>
              <a:gd name="connsiteX44" fmla="*/ 3929448 w 5535827"/>
              <a:gd name="connsiteY44" fmla="*/ 543697 h 668932"/>
              <a:gd name="connsiteX45" fmla="*/ 4040659 w 5535827"/>
              <a:gd name="connsiteY45" fmla="*/ 568410 h 668932"/>
              <a:gd name="connsiteX46" fmla="*/ 4164227 w 5535827"/>
              <a:gd name="connsiteY46" fmla="*/ 605481 h 668932"/>
              <a:gd name="connsiteX47" fmla="*/ 4238367 w 5535827"/>
              <a:gd name="connsiteY47" fmla="*/ 617837 h 668932"/>
              <a:gd name="connsiteX48" fmla="*/ 4559643 w 5535827"/>
              <a:gd name="connsiteY48" fmla="*/ 654908 h 668932"/>
              <a:gd name="connsiteX49" fmla="*/ 4646140 w 5535827"/>
              <a:gd name="connsiteY49" fmla="*/ 667264 h 668932"/>
              <a:gd name="connsiteX50" fmla="*/ 5535827 w 5535827"/>
              <a:gd name="connsiteY50" fmla="*/ 667264 h 66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535827" h="668932">
                <a:moveTo>
                  <a:pt x="0" y="617837"/>
                </a:moveTo>
                <a:cubicBezTo>
                  <a:pt x="28832" y="621956"/>
                  <a:pt x="57842" y="624984"/>
                  <a:pt x="86497" y="630194"/>
                </a:cubicBezTo>
                <a:cubicBezTo>
                  <a:pt x="103206" y="633232"/>
                  <a:pt x="119139" y="639969"/>
                  <a:pt x="135924" y="642551"/>
                </a:cubicBezTo>
                <a:cubicBezTo>
                  <a:pt x="172789" y="648223"/>
                  <a:pt x="210065" y="650789"/>
                  <a:pt x="247135" y="654908"/>
                </a:cubicBezTo>
                <a:lnTo>
                  <a:pt x="444843" y="642551"/>
                </a:lnTo>
                <a:cubicBezTo>
                  <a:pt x="718515" y="629201"/>
                  <a:pt x="666764" y="647134"/>
                  <a:pt x="827903" y="617837"/>
                </a:cubicBezTo>
                <a:cubicBezTo>
                  <a:pt x="848566" y="614080"/>
                  <a:pt x="869424" y="611007"/>
                  <a:pt x="889686" y="605481"/>
                </a:cubicBezTo>
                <a:cubicBezTo>
                  <a:pt x="992806" y="577358"/>
                  <a:pt x="932392" y="590709"/>
                  <a:pt x="1013254" y="556054"/>
                </a:cubicBezTo>
                <a:cubicBezTo>
                  <a:pt x="1025226" y="550923"/>
                  <a:pt x="1038352" y="548828"/>
                  <a:pt x="1050324" y="543697"/>
                </a:cubicBezTo>
                <a:cubicBezTo>
                  <a:pt x="1067255" y="536441"/>
                  <a:pt x="1082107" y="524276"/>
                  <a:pt x="1099751" y="518983"/>
                </a:cubicBezTo>
                <a:cubicBezTo>
                  <a:pt x="1123749" y="511784"/>
                  <a:pt x="1149242" y="511109"/>
                  <a:pt x="1173892" y="506627"/>
                </a:cubicBezTo>
                <a:cubicBezTo>
                  <a:pt x="1194556" y="502870"/>
                  <a:pt x="1215301" y="499364"/>
                  <a:pt x="1235676" y="494270"/>
                </a:cubicBezTo>
                <a:cubicBezTo>
                  <a:pt x="1322049" y="472676"/>
                  <a:pt x="1216085" y="492562"/>
                  <a:pt x="1322173" y="457200"/>
                </a:cubicBezTo>
                <a:cubicBezTo>
                  <a:pt x="1342098" y="450558"/>
                  <a:pt x="1363582" y="449937"/>
                  <a:pt x="1383957" y="444843"/>
                </a:cubicBezTo>
                <a:cubicBezTo>
                  <a:pt x="1396593" y="441684"/>
                  <a:pt x="1408391" y="435645"/>
                  <a:pt x="1421027" y="432486"/>
                </a:cubicBezTo>
                <a:cubicBezTo>
                  <a:pt x="1441402" y="427392"/>
                  <a:pt x="1462436" y="425223"/>
                  <a:pt x="1482811" y="420129"/>
                </a:cubicBezTo>
                <a:cubicBezTo>
                  <a:pt x="1495447" y="416970"/>
                  <a:pt x="1507357" y="411350"/>
                  <a:pt x="1519881" y="407772"/>
                </a:cubicBezTo>
                <a:cubicBezTo>
                  <a:pt x="1570211" y="393392"/>
                  <a:pt x="1590577" y="394200"/>
                  <a:pt x="1643448" y="370702"/>
                </a:cubicBezTo>
                <a:cubicBezTo>
                  <a:pt x="1657019" y="364670"/>
                  <a:pt x="1667481" y="353100"/>
                  <a:pt x="1680519" y="345989"/>
                </a:cubicBezTo>
                <a:cubicBezTo>
                  <a:pt x="1777020" y="293353"/>
                  <a:pt x="1751719" y="303476"/>
                  <a:pt x="1828800" y="284205"/>
                </a:cubicBezTo>
                <a:cubicBezTo>
                  <a:pt x="1963723" y="194254"/>
                  <a:pt x="1755723" y="326921"/>
                  <a:pt x="1915297" y="247135"/>
                </a:cubicBezTo>
                <a:cubicBezTo>
                  <a:pt x="1941863" y="233852"/>
                  <a:pt x="1962872" y="210991"/>
                  <a:pt x="1989438" y="197708"/>
                </a:cubicBezTo>
                <a:cubicBezTo>
                  <a:pt x="2037701" y="173576"/>
                  <a:pt x="2035186" y="177388"/>
                  <a:pt x="2075935" y="148281"/>
                </a:cubicBezTo>
                <a:cubicBezTo>
                  <a:pt x="2092694" y="136310"/>
                  <a:pt x="2107359" y="121212"/>
                  <a:pt x="2125362" y="111210"/>
                </a:cubicBezTo>
                <a:cubicBezTo>
                  <a:pt x="2144752" y="100438"/>
                  <a:pt x="2166877" y="95506"/>
                  <a:pt x="2187146" y="86497"/>
                </a:cubicBezTo>
                <a:cubicBezTo>
                  <a:pt x="2296244" y="38009"/>
                  <a:pt x="2167662" y="84753"/>
                  <a:pt x="2310713" y="37070"/>
                </a:cubicBezTo>
                <a:cubicBezTo>
                  <a:pt x="2336127" y="28599"/>
                  <a:pt x="2371353" y="15804"/>
                  <a:pt x="2397211" y="12356"/>
                </a:cubicBezTo>
                <a:cubicBezTo>
                  <a:pt x="2442307" y="6343"/>
                  <a:pt x="2487827" y="4119"/>
                  <a:pt x="2533135" y="0"/>
                </a:cubicBezTo>
                <a:cubicBezTo>
                  <a:pt x="2590800" y="4119"/>
                  <a:pt x="2648848" y="4545"/>
                  <a:pt x="2706130" y="12356"/>
                </a:cubicBezTo>
                <a:cubicBezTo>
                  <a:pt x="2758638" y="19516"/>
                  <a:pt x="2827689" y="44638"/>
                  <a:pt x="2879124" y="61783"/>
                </a:cubicBezTo>
                <a:cubicBezTo>
                  <a:pt x="2879128" y="61784"/>
                  <a:pt x="2953262" y="86496"/>
                  <a:pt x="2953265" y="86497"/>
                </a:cubicBezTo>
                <a:lnTo>
                  <a:pt x="3015048" y="98854"/>
                </a:lnTo>
                <a:cubicBezTo>
                  <a:pt x="3164402" y="173528"/>
                  <a:pt x="2979296" y="78424"/>
                  <a:pt x="3101546" y="148281"/>
                </a:cubicBezTo>
                <a:cubicBezTo>
                  <a:pt x="3183499" y="195111"/>
                  <a:pt x="3118737" y="155648"/>
                  <a:pt x="3188043" y="185351"/>
                </a:cubicBezTo>
                <a:cubicBezTo>
                  <a:pt x="3294928" y="231158"/>
                  <a:pt x="3187604" y="193442"/>
                  <a:pt x="3274540" y="222421"/>
                </a:cubicBezTo>
                <a:cubicBezTo>
                  <a:pt x="3327607" y="262221"/>
                  <a:pt x="3324470" y="262517"/>
                  <a:pt x="3385751" y="296562"/>
                </a:cubicBezTo>
                <a:cubicBezTo>
                  <a:pt x="3401853" y="305508"/>
                  <a:pt x="3419383" y="311798"/>
                  <a:pt x="3435178" y="321275"/>
                </a:cubicBezTo>
                <a:cubicBezTo>
                  <a:pt x="3460647" y="336556"/>
                  <a:pt x="3481141" y="361309"/>
                  <a:pt x="3509319" y="370702"/>
                </a:cubicBezTo>
                <a:cubicBezTo>
                  <a:pt x="3534032" y="378940"/>
                  <a:pt x="3560159" y="383766"/>
                  <a:pt x="3583459" y="395416"/>
                </a:cubicBezTo>
                <a:cubicBezTo>
                  <a:pt x="3599935" y="403654"/>
                  <a:pt x="3616893" y="410990"/>
                  <a:pt x="3632886" y="420129"/>
                </a:cubicBezTo>
                <a:cubicBezTo>
                  <a:pt x="3645781" y="427497"/>
                  <a:pt x="3656674" y="438201"/>
                  <a:pt x="3669957" y="444843"/>
                </a:cubicBezTo>
                <a:cubicBezTo>
                  <a:pt x="3681607" y="450668"/>
                  <a:pt x="3695377" y="451375"/>
                  <a:pt x="3707027" y="457200"/>
                </a:cubicBezTo>
                <a:cubicBezTo>
                  <a:pt x="3720310" y="463841"/>
                  <a:pt x="3730526" y="475882"/>
                  <a:pt x="3744097" y="481913"/>
                </a:cubicBezTo>
                <a:cubicBezTo>
                  <a:pt x="3830056" y="520117"/>
                  <a:pt x="3795764" y="495016"/>
                  <a:pt x="3867665" y="518983"/>
                </a:cubicBezTo>
                <a:cubicBezTo>
                  <a:pt x="3888708" y="525997"/>
                  <a:pt x="3908405" y="536683"/>
                  <a:pt x="3929448" y="543697"/>
                </a:cubicBezTo>
                <a:cubicBezTo>
                  <a:pt x="3975429" y="559024"/>
                  <a:pt x="3991682" y="555350"/>
                  <a:pt x="4040659" y="568410"/>
                </a:cubicBezTo>
                <a:cubicBezTo>
                  <a:pt x="4082210" y="579490"/>
                  <a:pt x="4122508" y="595051"/>
                  <a:pt x="4164227" y="605481"/>
                </a:cubicBezTo>
                <a:cubicBezTo>
                  <a:pt x="4188533" y="611558"/>
                  <a:pt x="4213543" y="614452"/>
                  <a:pt x="4238367" y="617837"/>
                </a:cubicBezTo>
                <a:cubicBezTo>
                  <a:pt x="4619040" y="669747"/>
                  <a:pt x="4281555" y="622192"/>
                  <a:pt x="4559643" y="654908"/>
                </a:cubicBezTo>
                <a:cubicBezTo>
                  <a:pt x="4588569" y="658311"/>
                  <a:pt x="4617017" y="666895"/>
                  <a:pt x="4646140" y="667264"/>
                </a:cubicBezTo>
                <a:cubicBezTo>
                  <a:pt x="4942679" y="671017"/>
                  <a:pt x="5239265" y="667264"/>
                  <a:pt x="5535827" y="667264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7EA0E8-69A3-6440-835D-9C33A6C4C20C}"/>
              </a:ext>
            </a:extLst>
          </p:cNvPr>
          <p:cNvCxnSpPr/>
          <p:nvPr/>
        </p:nvCxnSpPr>
        <p:spPr>
          <a:xfrm>
            <a:off x="1729946" y="5562208"/>
            <a:ext cx="8081319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10EB4-D175-6F41-A351-97CA14094EC5}"/>
              </a:ext>
            </a:extLst>
          </p:cNvPr>
          <p:cNvSpPr txBox="1"/>
          <p:nvPr/>
        </p:nvSpPr>
        <p:spPr>
          <a:xfrm>
            <a:off x="7105136" y="5766408"/>
            <a:ext cx="342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Cartoon illustrating density and gravity anomalies</a:t>
            </a:r>
          </a:p>
        </p:txBody>
      </p:sp>
    </p:spTree>
    <p:extLst>
      <p:ext uri="{BB962C8B-B14F-4D97-AF65-F5344CB8AC3E}">
        <p14:creationId xmlns:p14="http://schemas.microsoft.com/office/powerpoint/2010/main" val="2594131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1E2E-E8DB-9B4D-9404-C7C6C66DF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CAE2E-4AC2-ED4E-ABBD-15B663282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Barzaghi</a:t>
            </a:r>
            <a:r>
              <a:rPr lang="en-US" dirty="0"/>
              <a:t> R, Carrion D, Pepe M, </a:t>
            </a:r>
            <a:r>
              <a:rPr lang="en-US" dirty="0" err="1"/>
              <a:t>Prezioso</a:t>
            </a:r>
            <a:r>
              <a:rPr lang="en-US" dirty="0"/>
              <a:t> G. Computing the Deflection of the Vertical for Improving Aerial Surveys: A Comparison between EGM2008 and ITALGEO05 Estimates. Sensors (Basel). 2016 Jul 26;16(8):1168. </a:t>
            </a:r>
            <a:r>
              <a:rPr lang="en-US" dirty="0" err="1"/>
              <a:t>doi</a:t>
            </a:r>
            <a:r>
              <a:rPr lang="en-US" dirty="0"/>
              <a:t>: 10.3390/s16081168. PMID: 27472333; PMCID: PMC5017334.</a:t>
            </a:r>
          </a:p>
        </p:txBody>
      </p:sp>
    </p:spTree>
    <p:extLst>
      <p:ext uri="{BB962C8B-B14F-4D97-AF65-F5344CB8AC3E}">
        <p14:creationId xmlns:p14="http://schemas.microsoft.com/office/powerpoint/2010/main" val="229549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48F2-E340-B84D-BF03-D0837F10A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29" y="202287"/>
            <a:ext cx="10515600" cy="737165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- The Force, The Potential,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32373-B2BC-754B-AEAB-AF8294EAC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85" y="1189973"/>
            <a:ext cx="10927915" cy="4986990"/>
          </a:xfrm>
        </p:spPr>
        <p:txBody>
          <a:bodyPr/>
          <a:lstStyle/>
          <a:p>
            <a:r>
              <a:rPr lang="en-US" dirty="0"/>
              <a:t>One component of gravity is a force between two objects with mass: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Gravity is also a potential: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a field:	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30FFA-14F7-764E-A1EB-6717BA09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189" y="1969370"/>
            <a:ext cx="2730500" cy="96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D26E7A-2491-C84E-B459-B7F5E7651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729" y="3917168"/>
            <a:ext cx="22352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F4DA8E-7854-C944-B9EC-B75DD531B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779" y="5668027"/>
            <a:ext cx="1689100" cy="83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5F6F1D-7E31-C841-9779-154836043FD4}"/>
              </a:ext>
            </a:extLst>
          </p:cNvPr>
          <p:cNvSpPr txBox="1"/>
          <p:nvPr/>
        </p:nvSpPr>
        <p:spPr>
          <a:xfrm>
            <a:off x="7269271" y="4062870"/>
            <a:ext cx="4496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field is the negative gradient of the potential: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5A26AB-FE5C-7C47-BD55-4DAC89C12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39" y="5203587"/>
            <a:ext cx="3390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8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48F2-E340-B84D-BF03-D0837F10A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29" y="202287"/>
            <a:ext cx="10515600" cy="737165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- The Force, The Potential,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32373-B2BC-754B-AEAB-AF8294EAC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85" y="1189973"/>
            <a:ext cx="10927915" cy="4986990"/>
          </a:xfrm>
        </p:spPr>
        <p:txBody>
          <a:bodyPr/>
          <a:lstStyle/>
          <a:p>
            <a:r>
              <a:rPr lang="en-US" dirty="0"/>
              <a:t>One component of gravity is a force between two objects with mass: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Gravity is also a potential: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a field:	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30FFA-14F7-764E-A1EB-6717BA09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189" y="1969370"/>
            <a:ext cx="2730500" cy="96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D26E7A-2491-C84E-B459-B7F5E7651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729" y="3917168"/>
            <a:ext cx="22352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F4DA8E-7854-C944-B9EC-B75DD531B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779" y="5668027"/>
            <a:ext cx="1689100" cy="83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5F6F1D-7E31-C841-9779-154836043FD4}"/>
              </a:ext>
            </a:extLst>
          </p:cNvPr>
          <p:cNvSpPr txBox="1"/>
          <p:nvPr/>
        </p:nvSpPr>
        <p:spPr>
          <a:xfrm>
            <a:off x="7269271" y="4062870"/>
            <a:ext cx="4496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field is the negative gradient of the potential: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5A26AB-FE5C-7C47-BD55-4DAC89C12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39" y="5203587"/>
            <a:ext cx="3390900" cy="46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C30615-16E1-524B-9EBF-916EE25A7276}"/>
              </a:ext>
            </a:extLst>
          </p:cNvPr>
          <p:cNvSpPr txBox="1"/>
          <p:nvPr/>
        </p:nvSpPr>
        <p:spPr>
          <a:xfrm>
            <a:off x="7399228" y="6001494"/>
            <a:ext cx="3390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magnitude of the gravity acceleration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B1BDE2-86AD-BD4F-A8DB-419EE779D0BF}"/>
              </a:ext>
            </a:extLst>
          </p:cNvPr>
          <p:cNvCxnSpPr/>
          <p:nvPr/>
        </p:nvCxnSpPr>
        <p:spPr>
          <a:xfrm flipH="1" flipV="1">
            <a:off x="6549081" y="6176963"/>
            <a:ext cx="720190" cy="186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179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48F2-E340-B84D-BF03-D0837F10A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29" y="202287"/>
            <a:ext cx="10515600" cy="737165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-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32373-B2BC-754B-AEAB-AF8294EAC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85" y="1189973"/>
            <a:ext cx="10927915" cy="4986990"/>
          </a:xfrm>
        </p:spPr>
        <p:txBody>
          <a:bodyPr>
            <a:normAutofit/>
          </a:bodyPr>
          <a:lstStyle/>
          <a:p>
            <a:r>
              <a:rPr lang="en-US" dirty="0"/>
              <a:t>We measure the the vertical component of the local acceleration of gravity, </a:t>
            </a:r>
            <a:r>
              <a:rPr lang="en-US" b="1" i="1" dirty="0"/>
              <a:t>g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relate these variations to spatial variations in </a:t>
            </a:r>
            <a:r>
              <a:rPr lang="en-US" i="1" dirty="0"/>
              <a:t>m</a:t>
            </a:r>
          </a:p>
          <a:p>
            <a:pPr marL="0" indent="0">
              <a:buNone/>
            </a:pPr>
            <a:endParaRPr lang="en-US" i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integrate or sum to obtain the full potential: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DE1D5D9-DBF3-3446-93A6-1597B78B6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0875" y="1923302"/>
            <a:ext cx="5257800" cy="32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50EA1E-96B6-4E4E-BE58-2FF26D68603A}"/>
              </a:ext>
            </a:extLst>
          </p:cNvPr>
          <p:cNvSpPr txBox="1"/>
          <p:nvPr/>
        </p:nvSpPr>
        <p:spPr>
          <a:xfrm>
            <a:off x="10160088" y="5143390"/>
            <a:ext cx="219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Sławomir</a:t>
            </a:r>
            <a:r>
              <a:rPr lang="en-US" sz="1200" dirty="0"/>
              <a:t> </a:t>
            </a:r>
            <a:r>
              <a:rPr lang="en-US" sz="1200" dirty="0" err="1"/>
              <a:t>Biały</a:t>
            </a:r>
            <a:r>
              <a:rPr lang="en-US" sz="1200" dirty="0"/>
              <a:t>, </a:t>
            </a:r>
            <a:r>
              <a:rPr lang="en-US" sz="1200" dirty="0" err="1"/>
              <a:t>Incnis</a:t>
            </a:r>
            <a:r>
              <a:rPr lang="en-US" sz="1200" dirty="0"/>
              <a:t> </a:t>
            </a:r>
            <a:r>
              <a:rPr lang="en-US" sz="1200" dirty="0" err="1"/>
              <a:t>Mrsi</a:t>
            </a:r>
            <a:r>
              <a:rPr lang="en-US" sz="1200" dirty="0"/>
              <a:t>, Wikipedia Commons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096310-F6C3-EA4E-9EFD-A60F51DF0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153" y="4773531"/>
            <a:ext cx="4919946" cy="1201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5A014B-DA4A-A94B-BDAC-D901D4AC9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704" y="1085102"/>
            <a:ext cx="1689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96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48F2-E340-B84D-BF03-D0837F10A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29" y="202287"/>
            <a:ext cx="10515600" cy="737165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-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32373-B2BC-754B-AEAB-AF8294EAC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85" y="1189973"/>
            <a:ext cx="10927915" cy="4986990"/>
          </a:xfrm>
        </p:spPr>
        <p:txBody>
          <a:bodyPr>
            <a:normAutofit/>
          </a:bodyPr>
          <a:lstStyle/>
          <a:p>
            <a:r>
              <a:rPr lang="en-US" dirty="0"/>
              <a:t>We measure the the vertical component of the local acceleration of gravity, </a:t>
            </a:r>
            <a:r>
              <a:rPr lang="en-US" b="1" i="1" dirty="0"/>
              <a:t>g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relate these variations to spatial variations in </a:t>
            </a:r>
            <a:r>
              <a:rPr lang="en-US" i="1" dirty="0"/>
              <a:t>m</a:t>
            </a:r>
          </a:p>
          <a:p>
            <a:pPr marL="0" indent="0">
              <a:buNone/>
            </a:pPr>
            <a:endParaRPr lang="en-US" i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integrate or sum to obtain the full potential: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DE1D5D9-DBF3-3446-93A6-1597B78B6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0875" y="1923302"/>
            <a:ext cx="5257800" cy="32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50EA1E-96B6-4E4E-BE58-2FF26D68603A}"/>
              </a:ext>
            </a:extLst>
          </p:cNvPr>
          <p:cNvSpPr txBox="1"/>
          <p:nvPr/>
        </p:nvSpPr>
        <p:spPr>
          <a:xfrm>
            <a:off x="10160088" y="5143390"/>
            <a:ext cx="219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Sławomir</a:t>
            </a:r>
            <a:r>
              <a:rPr lang="en-US" sz="1200" dirty="0"/>
              <a:t> </a:t>
            </a:r>
            <a:r>
              <a:rPr lang="en-US" sz="1200" dirty="0" err="1"/>
              <a:t>Biały</a:t>
            </a:r>
            <a:r>
              <a:rPr lang="en-US" sz="1200" dirty="0"/>
              <a:t>, </a:t>
            </a:r>
            <a:r>
              <a:rPr lang="en-US" sz="1200" dirty="0" err="1"/>
              <a:t>Incnis</a:t>
            </a:r>
            <a:r>
              <a:rPr lang="en-US" sz="1200" dirty="0"/>
              <a:t> </a:t>
            </a:r>
            <a:r>
              <a:rPr lang="en-US" sz="1200" dirty="0" err="1"/>
              <a:t>Mrsi</a:t>
            </a:r>
            <a:r>
              <a:rPr lang="en-US" sz="1200" dirty="0"/>
              <a:t>, Wikipedia Commons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096310-F6C3-EA4E-9EFD-A60F51DF0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153" y="4773531"/>
            <a:ext cx="4919946" cy="1201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5A014B-DA4A-A94B-BDAC-D901D4AC9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704" y="1085102"/>
            <a:ext cx="1689100" cy="83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DAB543-AEF8-CE46-8974-833794E2105F}"/>
              </a:ext>
            </a:extLst>
          </p:cNvPr>
          <p:cNvSpPr txBox="1"/>
          <p:nvPr/>
        </p:nvSpPr>
        <p:spPr>
          <a:xfrm>
            <a:off x="164753" y="6176963"/>
            <a:ext cx="8769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</a:t>
            </a:r>
            <a:r>
              <a:rPr lang="en-US" dirty="0"/>
              <a:t> acceleration is always a vector, but we usually take only the vertical component of the vector, which is perpendicular to the potential and parallel to a plumb line</a:t>
            </a:r>
          </a:p>
        </p:txBody>
      </p:sp>
    </p:spTree>
    <p:extLst>
      <p:ext uri="{BB962C8B-B14F-4D97-AF65-F5344CB8AC3E}">
        <p14:creationId xmlns:p14="http://schemas.microsoft.com/office/powerpoint/2010/main" val="334902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2723-CDDD-784C-BFC2-5680160A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" y="127131"/>
            <a:ext cx="10515600" cy="812322"/>
          </a:xfrm>
        </p:spPr>
        <p:txBody>
          <a:bodyPr/>
          <a:lstStyle/>
          <a:p>
            <a:r>
              <a:rPr lang="en-US" dirty="0"/>
              <a:t>The Geoid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3E8-507D-C74D-A6C8-6EE61AD46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73" y="939453"/>
            <a:ext cx="11078227" cy="5237510"/>
          </a:xfrm>
        </p:spPr>
        <p:txBody>
          <a:bodyPr/>
          <a:lstStyle/>
          <a:p>
            <a:r>
              <a:rPr lang="en-US" dirty="0"/>
              <a:t>The geoid is an equipotential surface; i.e. </a:t>
            </a:r>
            <a:r>
              <a:rPr lang="en-US" i="1" dirty="0"/>
              <a:t>V</a:t>
            </a:r>
            <a:r>
              <a:rPr lang="en-US" dirty="0"/>
              <a:t> = constant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A1F44-C7F1-B04A-BFEE-21668A4B1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72" y="1500807"/>
            <a:ext cx="5848525" cy="3609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92F167-FEE2-1640-856E-6C09D5319979}"/>
              </a:ext>
            </a:extLst>
          </p:cNvPr>
          <p:cNvSpPr txBox="1"/>
          <p:nvPr/>
        </p:nvSpPr>
        <p:spPr>
          <a:xfrm>
            <a:off x="7377830" y="1866378"/>
            <a:ext cx="4622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geoid is one particular equipotential surface, there are infinitely many others</a:t>
            </a:r>
          </a:p>
        </p:txBody>
      </p:sp>
    </p:spTree>
    <p:extLst>
      <p:ext uri="{BB962C8B-B14F-4D97-AF65-F5344CB8AC3E}">
        <p14:creationId xmlns:p14="http://schemas.microsoft.com/office/powerpoint/2010/main" val="2438989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{44853A24-B570-824E-8D61-E38B42C5357A}tf10001120</Template>
  <TotalTime>791</TotalTime>
  <Words>1297</Words>
  <Application>Microsoft Macintosh PowerPoint</Application>
  <PresentationFormat>Widescreen</PresentationFormat>
  <Paragraphs>220</Paragraphs>
  <Slides>41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Gill Sans MT</vt:lpstr>
      <vt:lpstr>Parcel</vt:lpstr>
      <vt:lpstr>Gravity</vt:lpstr>
      <vt:lpstr>Gravity - The Force</vt:lpstr>
      <vt:lpstr>Gravity - The Force</vt:lpstr>
      <vt:lpstr>Gravity - The Force, The Potential, The Field</vt:lpstr>
      <vt:lpstr>Gravity - The Force, The Potential, The Field</vt:lpstr>
      <vt:lpstr>Gravity - The Force, The Potential, The Field</vt:lpstr>
      <vt:lpstr>Gravity - The Field</vt:lpstr>
      <vt:lpstr>Gravity - The Field</vt:lpstr>
      <vt:lpstr>The Geoid</vt:lpstr>
      <vt:lpstr>The Geoid</vt:lpstr>
      <vt:lpstr>The Geoid</vt:lpstr>
      <vt:lpstr>The Geoid</vt:lpstr>
      <vt:lpstr>The Geoid</vt:lpstr>
      <vt:lpstr>The Geoid</vt:lpstr>
      <vt:lpstr>The Geoid</vt:lpstr>
      <vt:lpstr>The Geoid</vt:lpstr>
      <vt:lpstr>The Geoid</vt:lpstr>
      <vt:lpstr>The Geoid</vt:lpstr>
      <vt:lpstr>How to measure the geoid?</vt:lpstr>
      <vt:lpstr>How to measure the geoid?</vt:lpstr>
      <vt:lpstr>GRACE and GRACE Follow-on</vt:lpstr>
      <vt:lpstr>GRACE and GRACE Follow-on</vt:lpstr>
      <vt:lpstr>How to measure the geoid?</vt:lpstr>
      <vt:lpstr>Gravity Surveying</vt:lpstr>
      <vt:lpstr>Gravity surveying – related to subsurface density variations</vt:lpstr>
      <vt:lpstr>Gravity anomaly due to a spherical mass</vt:lpstr>
      <vt:lpstr>Without corrections, will see lots of gravity varations</vt:lpstr>
      <vt:lpstr>Without corrections, will see lots of gravity varations</vt:lpstr>
      <vt:lpstr>Without corrections, will see lots of gravity varations</vt:lpstr>
      <vt:lpstr>Gravity corrections</vt:lpstr>
      <vt:lpstr>Gravity corrections</vt:lpstr>
      <vt:lpstr>Gravity corrections</vt:lpstr>
      <vt:lpstr>Gravity corrections</vt:lpstr>
      <vt:lpstr>Gravity corrections</vt:lpstr>
      <vt:lpstr>Maximum gravity anomalies due to various geometric shapes</vt:lpstr>
      <vt:lpstr>Going from gravity to density is not easy</vt:lpstr>
      <vt:lpstr>Some common rock densities</vt:lpstr>
      <vt:lpstr>Gravity Modeling</vt:lpstr>
      <vt:lpstr>Going from gravity to density is not easy</vt:lpstr>
      <vt:lpstr>Simple to set up Challenging to perfect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Gravity</dc:title>
  <dc:creator>Maurer, Jeremy</dc:creator>
  <cp:lastModifiedBy>Maurer, Jeremy</cp:lastModifiedBy>
  <cp:revision>22</cp:revision>
  <dcterms:created xsi:type="dcterms:W3CDTF">2022-09-13T02:58:46Z</dcterms:created>
  <dcterms:modified xsi:type="dcterms:W3CDTF">2022-12-05T23:09:00Z</dcterms:modified>
</cp:coreProperties>
</file>